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>
        <p:scale>
          <a:sx n="100" d="100"/>
          <a:sy n="100" d="100"/>
        </p:scale>
        <p:origin x="1518" y="-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40">
            <a:extLst>
              <a:ext uri="{FF2B5EF4-FFF2-40B4-BE49-F238E27FC236}">
                <a16:creationId xmlns:a16="http://schemas.microsoft.com/office/drawing/2014/main" id="{C013E245-0DA7-96E8-71B3-7BA4BB6A8FF4}"/>
              </a:ext>
            </a:extLst>
          </p:cNvPr>
          <p:cNvSpPr/>
          <p:nvPr/>
        </p:nvSpPr>
        <p:spPr>
          <a:xfrm>
            <a:off x="909444" y="1458555"/>
            <a:ext cx="2448000" cy="540000"/>
          </a:xfrm>
          <a:prstGeom prst="roundRect">
            <a:avLst/>
          </a:prstGeom>
          <a:solidFill>
            <a:schemeClr val="accent6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Microsoft Network Provider</a:t>
            </a:r>
          </a:p>
          <a:p>
            <a:pPr algn="ctr"/>
            <a:r>
              <a:rPr lang="fr-FR" sz="900" noProof="1">
                <a:solidFill>
                  <a:schemeClr val="tx1"/>
                </a:solidFill>
                <a:latin typeface="Consolas" panose="020B0609020204030204" pitchFamily="49" charset="0"/>
                <a:ea typeface="Arial Rounded MT Bold" charset="0"/>
                <a:cs typeface="Arial Rounded MT Bold" charset="0"/>
              </a:rPr>
              <a:t>CLSID_NetworkProvider</a:t>
            </a:r>
          </a:p>
        </p:txBody>
      </p:sp>
      <p:sp>
        <p:nvSpPr>
          <p:cNvPr id="3" name="Rectangle à coins arrondis 40">
            <a:extLst>
              <a:ext uri="{FF2B5EF4-FFF2-40B4-BE49-F238E27FC236}">
                <a16:creationId xmlns:a16="http://schemas.microsoft.com/office/drawing/2014/main" id="{2ED7757C-74E8-C041-7E12-A2FBDC68DCDE}"/>
              </a:ext>
            </a:extLst>
          </p:cNvPr>
          <p:cNvSpPr/>
          <p:nvPr/>
        </p:nvSpPr>
        <p:spPr>
          <a:xfrm>
            <a:off x="909444" y="2322266"/>
            <a:ext cx="2448000" cy="540000"/>
          </a:xfrm>
          <a:prstGeom prst="roundRect">
            <a:avLst/>
          </a:prstGeom>
          <a:solidFill>
            <a:schemeClr val="accent6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Tuner Filter</a:t>
            </a:r>
          </a:p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proprietary, enumerate all </a:t>
            </a:r>
            <a:r>
              <a:rPr lang="fr-FR" sz="900" noProof="1">
                <a:solidFill>
                  <a:schemeClr val="tx1"/>
                </a:solidFill>
                <a:latin typeface="Consolas" panose="020B0609020204030204" pitchFamily="49" charset="0"/>
                <a:ea typeface="Arial Rounded MT Bold" charset="0"/>
                <a:cs typeface="Arial Rounded MT Bold" charset="0"/>
              </a:rPr>
              <a:t>KSCATEGORY_BDA_NETWORK_TUNER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88B06A9-0FAF-86A3-2E59-CF120213DA4C}"/>
              </a:ext>
            </a:extLst>
          </p:cNvPr>
          <p:cNvCxnSpPr>
            <a:stCxn id="2" idx="2"/>
            <a:endCxn id="3" idx="0"/>
          </p:cNvCxnSpPr>
          <p:nvPr/>
        </p:nvCxnSpPr>
        <p:spPr>
          <a:xfrm>
            <a:off x="2133444" y="1998555"/>
            <a:ext cx="0" cy="323711"/>
          </a:xfrm>
          <a:prstGeom prst="straightConnector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Rectangle à coins arrondis 40">
            <a:extLst>
              <a:ext uri="{FF2B5EF4-FFF2-40B4-BE49-F238E27FC236}">
                <a16:creationId xmlns:a16="http://schemas.microsoft.com/office/drawing/2014/main" id="{CFEBCA90-06BE-54C3-6D3B-0B2DE22785C1}"/>
              </a:ext>
            </a:extLst>
          </p:cNvPr>
          <p:cNvSpPr/>
          <p:nvPr/>
        </p:nvSpPr>
        <p:spPr>
          <a:xfrm>
            <a:off x="909444" y="3189787"/>
            <a:ext cx="2448000" cy="540000"/>
          </a:xfrm>
          <a:prstGeom prst="roundRect">
            <a:avLst/>
          </a:prstGeom>
          <a:solidFill>
            <a:schemeClr val="accent6"/>
          </a:solidFill>
          <a:ln w="28575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Receiver / Capture Filter</a:t>
            </a:r>
          </a:p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optional, proprietary, enumerate all</a:t>
            </a:r>
          </a:p>
          <a:p>
            <a:pPr algn="ctr"/>
            <a:r>
              <a:rPr lang="fr-FR" sz="900" noProof="1">
                <a:solidFill>
                  <a:schemeClr val="tx1"/>
                </a:solidFill>
                <a:latin typeface="Consolas" panose="020B0609020204030204" pitchFamily="49" charset="0"/>
                <a:ea typeface="Arial Rounded MT Bold" charset="0"/>
                <a:cs typeface="Arial Rounded MT Bold" charset="0"/>
              </a:rPr>
              <a:t>KSCATEGORY_BDA_RECEIVER_COMPONENT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3F94FBB-8D34-5203-3E45-7A055045F130}"/>
              </a:ext>
            </a:extLst>
          </p:cNvPr>
          <p:cNvCxnSpPr>
            <a:stCxn id="3" idx="2"/>
            <a:endCxn id="5" idx="0"/>
          </p:cNvCxnSpPr>
          <p:nvPr/>
        </p:nvCxnSpPr>
        <p:spPr>
          <a:xfrm>
            <a:off x="2133444" y="2862266"/>
            <a:ext cx="0" cy="327521"/>
          </a:xfrm>
          <a:prstGeom prst="straightConnector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Rectangle à coins arrondis 40">
            <a:extLst>
              <a:ext uri="{FF2B5EF4-FFF2-40B4-BE49-F238E27FC236}">
                <a16:creationId xmlns:a16="http://schemas.microsoft.com/office/drawing/2014/main" id="{A458753A-AABC-87B4-DBB1-8DD13DF4A291}"/>
              </a:ext>
            </a:extLst>
          </p:cNvPr>
          <p:cNvSpPr/>
          <p:nvPr/>
        </p:nvSpPr>
        <p:spPr>
          <a:xfrm>
            <a:off x="909444" y="4057308"/>
            <a:ext cx="2448000" cy="540000"/>
          </a:xfrm>
          <a:custGeom>
            <a:avLst/>
            <a:gdLst>
              <a:gd name="connsiteX0" fmla="*/ 0 w 1987061"/>
              <a:gd name="connsiteY0" fmla="*/ 62890 h 377331"/>
              <a:gd name="connsiteX1" fmla="*/ 62890 w 1987061"/>
              <a:gd name="connsiteY1" fmla="*/ 0 h 377331"/>
              <a:gd name="connsiteX2" fmla="*/ 1924171 w 1987061"/>
              <a:gd name="connsiteY2" fmla="*/ 0 h 377331"/>
              <a:gd name="connsiteX3" fmla="*/ 1987061 w 1987061"/>
              <a:gd name="connsiteY3" fmla="*/ 62890 h 377331"/>
              <a:gd name="connsiteX4" fmla="*/ 1987061 w 1987061"/>
              <a:gd name="connsiteY4" fmla="*/ 314441 h 377331"/>
              <a:gd name="connsiteX5" fmla="*/ 1924171 w 1987061"/>
              <a:gd name="connsiteY5" fmla="*/ 377331 h 377331"/>
              <a:gd name="connsiteX6" fmla="*/ 62890 w 1987061"/>
              <a:gd name="connsiteY6" fmla="*/ 377331 h 377331"/>
              <a:gd name="connsiteX7" fmla="*/ 0 w 1987061"/>
              <a:gd name="connsiteY7" fmla="*/ 314441 h 377331"/>
              <a:gd name="connsiteX8" fmla="*/ 0 w 1987061"/>
              <a:gd name="connsiteY8" fmla="*/ 62890 h 377331"/>
              <a:gd name="connsiteX0" fmla="*/ 0 w 1987061"/>
              <a:gd name="connsiteY0" fmla="*/ 62890 h 377331"/>
              <a:gd name="connsiteX1" fmla="*/ 62890 w 1987061"/>
              <a:gd name="connsiteY1" fmla="*/ 0 h 377331"/>
              <a:gd name="connsiteX2" fmla="*/ 1924171 w 1987061"/>
              <a:gd name="connsiteY2" fmla="*/ 0 h 377331"/>
              <a:gd name="connsiteX3" fmla="*/ 1987061 w 1987061"/>
              <a:gd name="connsiteY3" fmla="*/ 62890 h 377331"/>
              <a:gd name="connsiteX4" fmla="*/ 1987061 w 1987061"/>
              <a:gd name="connsiteY4" fmla="*/ 314441 h 377331"/>
              <a:gd name="connsiteX5" fmla="*/ 1924171 w 1987061"/>
              <a:gd name="connsiteY5" fmla="*/ 377331 h 377331"/>
              <a:gd name="connsiteX6" fmla="*/ 472590 w 1987061"/>
              <a:gd name="connsiteY6" fmla="*/ 374741 h 377331"/>
              <a:gd name="connsiteX7" fmla="*/ 62890 w 1987061"/>
              <a:gd name="connsiteY7" fmla="*/ 377331 h 377331"/>
              <a:gd name="connsiteX8" fmla="*/ 0 w 1987061"/>
              <a:gd name="connsiteY8" fmla="*/ 314441 h 377331"/>
              <a:gd name="connsiteX9" fmla="*/ 0 w 1987061"/>
              <a:gd name="connsiteY9" fmla="*/ 62890 h 377331"/>
              <a:gd name="connsiteX0" fmla="*/ 0 w 1987061"/>
              <a:gd name="connsiteY0" fmla="*/ 62890 h 377331"/>
              <a:gd name="connsiteX1" fmla="*/ 62890 w 1987061"/>
              <a:gd name="connsiteY1" fmla="*/ 0 h 377331"/>
              <a:gd name="connsiteX2" fmla="*/ 1924171 w 1987061"/>
              <a:gd name="connsiteY2" fmla="*/ 0 h 377331"/>
              <a:gd name="connsiteX3" fmla="*/ 1987061 w 1987061"/>
              <a:gd name="connsiteY3" fmla="*/ 62890 h 377331"/>
              <a:gd name="connsiteX4" fmla="*/ 1987061 w 1987061"/>
              <a:gd name="connsiteY4" fmla="*/ 314441 h 377331"/>
              <a:gd name="connsiteX5" fmla="*/ 1924171 w 1987061"/>
              <a:gd name="connsiteY5" fmla="*/ 377331 h 377331"/>
              <a:gd name="connsiteX6" fmla="*/ 1367940 w 1987061"/>
              <a:gd name="connsiteY6" fmla="*/ 374741 h 377331"/>
              <a:gd name="connsiteX7" fmla="*/ 472590 w 1987061"/>
              <a:gd name="connsiteY7" fmla="*/ 374741 h 377331"/>
              <a:gd name="connsiteX8" fmla="*/ 62890 w 1987061"/>
              <a:gd name="connsiteY8" fmla="*/ 377331 h 377331"/>
              <a:gd name="connsiteX9" fmla="*/ 0 w 1987061"/>
              <a:gd name="connsiteY9" fmla="*/ 314441 h 377331"/>
              <a:gd name="connsiteX10" fmla="*/ 0 w 1987061"/>
              <a:gd name="connsiteY10" fmla="*/ 62890 h 377331"/>
              <a:gd name="connsiteX0" fmla="*/ 0 w 1987061"/>
              <a:gd name="connsiteY0" fmla="*/ 69149 h 383590"/>
              <a:gd name="connsiteX1" fmla="*/ 62890 w 1987061"/>
              <a:gd name="connsiteY1" fmla="*/ 6259 h 383590"/>
              <a:gd name="connsiteX2" fmla="*/ 996465 w 1987061"/>
              <a:gd name="connsiteY2" fmla="*/ 0 h 383590"/>
              <a:gd name="connsiteX3" fmla="*/ 1924171 w 1987061"/>
              <a:gd name="connsiteY3" fmla="*/ 6259 h 383590"/>
              <a:gd name="connsiteX4" fmla="*/ 1987061 w 1987061"/>
              <a:gd name="connsiteY4" fmla="*/ 69149 h 383590"/>
              <a:gd name="connsiteX5" fmla="*/ 1987061 w 1987061"/>
              <a:gd name="connsiteY5" fmla="*/ 320700 h 383590"/>
              <a:gd name="connsiteX6" fmla="*/ 1924171 w 1987061"/>
              <a:gd name="connsiteY6" fmla="*/ 383590 h 383590"/>
              <a:gd name="connsiteX7" fmla="*/ 1367940 w 1987061"/>
              <a:gd name="connsiteY7" fmla="*/ 381000 h 383590"/>
              <a:gd name="connsiteX8" fmla="*/ 472590 w 1987061"/>
              <a:gd name="connsiteY8" fmla="*/ 381000 h 383590"/>
              <a:gd name="connsiteX9" fmla="*/ 62890 w 1987061"/>
              <a:gd name="connsiteY9" fmla="*/ 383590 h 383590"/>
              <a:gd name="connsiteX10" fmla="*/ 0 w 1987061"/>
              <a:gd name="connsiteY10" fmla="*/ 320700 h 383590"/>
              <a:gd name="connsiteX11" fmla="*/ 0 w 1987061"/>
              <a:gd name="connsiteY11" fmla="*/ 69149 h 383590"/>
              <a:gd name="connsiteX0" fmla="*/ 0 w 1987061"/>
              <a:gd name="connsiteY0" fmla="*/ 69149 h 390525"/>
              <a:gd name="connsiteX1" fmla="*/ 62890 w 1987061"/>
              <a:gd name="connsiteY1" fmla="*/ 6259 h 390525"/>
              <a:gd name="connsiteX2" fmla="*/ 996465 w 1987061"/>
              <a:gd name="connsiteY2" fmla="*/ 0 h 390525"/>
              <a:gd name="connsiteX3" fmla="*/ 1924171 w 1987061"/>
              <a:gd name="connsiteY3" fmla="*/ 6259 h 390525"/>
              <a:gd name="connsiteX4" fmla="*/ 1987061 w 1987061"/>
              <a:gd name="connsiteY4" fmla="*/ 69149 h 390525"/>
              <a:gd name="connsiteX5" fmla="*/ 1987061 w 1987061"/>
              <a:gd name="connsiteY5" fmla="*/ 320700 h 390525"/>
              <a:gd name="connsiteX6" fmla="*/ 1924171 w 1987061"/>
              <a:gd name="connsiteY6" fmla="*/ 383590 h 390525"/>
              <a:gd name="connsiteX7" fmla="*/ 1367940 w 1987061"/>
              <a:gd name="connsiteY7" fmla="*/ 381000 h 390525"/>
              <a:gd name="connsiteX8" fmla="*/ 624990 w 1987061"/>
              <a:gd name="connsiteY8" fmla="*/ 390525 h 390525"/>
              <a:gd name="connsiteX9" fmla="*/ 62890 w 1987061"/>
              <a:gd name="connsiteY9" fmla="*/ 383590 h 390525"/>
              <a:gd name="connsiteX10" fmla="*/ 0 w 1987061"/>
              <a:gd name="connsiteY10" fmla="*/ 320700 h 390525"/>
              <a:gd name="connsiteX11" fmla="*/ 0 w 1987061"/>
              <a:gd name="connsiteY11" fmla="*/ 69149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87061" h="390525">
                <a:moveTo>
                  <a:pt x="0" y="69149"/>
                </a:moveTo>
                <a:cubicBezTo>
                  <a:pt x="0" y="34416"/>
                  <a:pt x="28157" y="6259"/>
                  <a:pt x="62890" y="6259"/>
                </a:cubicBezTo>
                <a:lnTo>
                  <a:pt x="996465" y="0"/>
                </a:lnTo>
                <a:lnTo>
                  <a:pt x="1924171" y="6259"/>
                </a:lnTo>
                <a:cubicBezTo>
                  <a:pt x="1958904" y="6259"/>
                  <a:pt x="1987061" y="34416"/>
                  <a:pt x="1987061" y="69149"/>
                </a:cubicBezTo>
                <a:lnTo>
                  <a:pt x="1987061" y="320700"/>
                </a:lnTo>
                <a:cubicBezTo>
                  <a:pt x="1987061" y="355433"/>
                  <a:pt x="1958904" y="383590"/>
                  <a:pt x="1924171" y="383590"/>
                </a:cubicBezTo>
                <a:lnTo>
                  <a:pt x="1367940" y="381000"/>
                </a:lnTo>
                <a:lnTo>
                  <a:pt x="624990" y="390525"/>
                </a:lnTo>
                <a:lnTo>
                  <a:pt x="62890" y="383590"/>
                </a:lnTo>
                <a:cubicBezTo>
                  <a:pt x="28157" y="383590"/>
                  <a:pt x="0" y="355433"/>
                  <a:pt x="0" y="320700"/>
                </a:cubicBezTo>
                <a:lnTo>
                  <a:pt x="0" y="69149"/>
                </a:lnTo>
                <a:close/>
              </a:path>
            </a:pathLst>
          </a:custGeom>
          <a:solidFill>
            <a:schemeClr val="accent6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Infinite Tee Filter</a:t>
            </a:r>
          </a:p>
          <a:p>
            <a:pPr algn="ctr"/>
            <a:r>
              <a:rPr lang="fr-FR" sz="900" noProof="1">
                <a:solidFill>
                  <a:schemeClr val="tx1"/>
                </a:solidFill>
                <a:latin typeface="Consolas" panose="020B0609020204030204" pitchFamily="49" charset="0"/>
                <a:ea typeface="Arial Rounded MT Bold" charset="0"/>
                <a:cs typeface="Arial Rounded MT Bold" charset="0"/>
              </a:rPr>
              <a:t>CLSID_InfTee</a:t>
            </a:r>
          </a:p>
        </p:txBody>
      </p:sp>
      <p:sp>
        <p:nvSpPr>
          <p:cNvPr id="8" name="Rectangle à coins arrondis 40">
            <a:extLst>
              <a:ext uri="{FF2B5EF4-FFF2-40B4-BE49-F238E27FC236}">
                <a16:creationId xmlns:a16="http://schemas.microsoft.com/office/drawing/2014/main" id="{1F825A2A-9C63-D444-40EA-7D6F642F9917}"/>
              </a:ext>
            </a:extLst>
          </p:cNvPr>
          <p:cNvSpPr/>
          <p:nvPr/>
        </p:nvSpPr>
        <p:spPr>
          <a:xfrm>
            <a:off x="4098679" y="1544209"/>
            <a:ext cx="1987061" cy="377331"/>
          </a:xfrm>
          <a:prstGeom prst="roundRect">
            <a:avLst/>
          </a:prstGeom>
          <a:solidFill>
            <a:schemeClr val="accent6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Tuning Space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C905FC9-263E-08F6-3E19-7F794BE5DA27}"/>
              </a:ext>
            </a:extLst>
          </p:cNvPr>
          <p:cNvCxnSpPr>
            <a:stCxn id="5" idx="2"/>
            <a:endCxn id="7" idx="2"/>
          </p:cNvCxnSpPr>
          <p:nvPr/>
        </p:nvCxnSpPr>
        <p:spPr>
          <a:xfrm>
            <a:off x="2133444" y="3729787"/>
            <a:ext cx="3615" cy="327521"/>
          </a:xfrm>
          <a:prstGeom prst="straightConnector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9478915-F7FD-79F3-7CE3-BCBB393CD2F9}"/>
              </a:ext>
            </a:extLst>
          </p:cNvPr>
          <p:cNvCxnSpPr>
            <a:stCxn id="8" idx="1"/>
            <a:endCxn id="2" idx="3"/>
          </p:cNvCxnSpPr>
          <p:nvPr/>
        </p:nvCxnSpPr>
        <p:spPr>
          <a:xfrm flipH="1" flipV="1">
            <a:off x="3357444" y="1728555"/>
            <a:ext cx="741235" cy="4320"/>
          </a:xfrm>
          <a:prstGeom prst="straightConnector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1"/>
            </a:solidFill>
            <a:prstDash val="sys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Rectangle à coins arrondis 40">
            <a:extLst>
              <a:ext uri="{FF2B5EF4-FFF2-40B4-BE49-F238E27FC236}">
                <a16:creationId xmlns:a16="http://schemas.microsoft.com/office/drawing/2014/main" id="{431E37DB-E78D-14A7-2003-D3CE3BE244B3}"/>
              </a:ext>
            </a:extLst>
          </p:cNvPr>
          <p:cNvSpPr/>
          <p:nvPr/>
        </p:nvSpPr>
        <p:spPr>
          <a:xfrm>
            <a:off x="1979776" y="4931015"/>
            <a:ext cx="1233808" cy="377331"/>
          </a:xfrm>
          <a:prstGeom prst="roundRect">
            <a:avLst/>
          </a:prstGeom>
          <a:solidFill>
            <a:schemeClr val="accent6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Sink Filter</a:t>
            </a:r>
          </a:p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(TSDuck)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7CF55F4-8F75-B6C3-CE2E-2E4EB97AD830}"/>
              </a:ext>
            </a:extLst>
          </p:cNvPr>
          <p:cNvCxnSpPr>
            <a:stCxn id="7" idx="7"/>
            <a:endCxn id="11" idx="0"/>
          </p:cNvCxnSpPr>
          <p:nvPr/>
        </p:nvCxnSpPr>
        <p:spPr>
          <a:xfrm>
            <a:off x="2594705" y="4584137"/>
            <a:ext cx="1975" cy="346878"/>
          </a:xfrm>
          <a:prstGeom prst="straightConnector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Rectangle à coins arrondis 40">
            <a:extLst>
              <a:ext uri="{FF2B5EF4-FFF2-40B4-BE49-F238E27FC236}">
                <a16:creationId xmlns:a16="http://schemas.microsoft.com/office/drawing/2014/main" id="{57D10377-4BB2-13B6-46C4-73B766F23A3A}"/>
              </a:ext>
            </a:extLst>
          </p:cNvPr>
          <p:cNvSpPr/>
          <p:nvPr/>
        </p:nvSpPr>
        <p:spPr>
          <a:xfrm>
            <a:off x="458058" y="5617741"/>
            <a:ext cx="2448000" cy="540000"/>
          </a:xfrm>
          <a:prstGeom prst="roundRect">
            <a:avLst/>
          </a:prstGeom>
          <a:solidFill>
            <a:schemeClr val="accent6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Demux Filter</a:t>
            </a:r>
          </a:p>
          <a:p>
            <a:pPr algn="ctr"/>
            <a:r>
              <a:rPr lang="fr-FR" sz="900" noProof="1">
                <a:solidFill>
                  <a:schemeClr val="tx1"/>
                </a:solidFill>
                <a:latin typeface="Consolas" panose="020B0609020204030204" pitchFamily="49" charset="0"/>
                <a:ea typeface="Arial Rounded MT Bold" charset="0"/>
                <a:cs typeface="Arial Rounded MT Bold" charset="0"/>
              </a:rPr>
              <a:t>CLSID_MPEG2Demultiplexer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932F7C3-BC34-C670-A033-23D0C29CDC13}"/>
              </a:ext>
            </a:extLst>
          </p:cNvPr>
          <p:cNvCxnSpPr>
            <a:stCxn id="7" idx="8"/>
            <a:endCxn id="13" idx="0"/>
          </p:cNvCxnSpPr>
          <p:nvPr/>
        </p:nvCxnSpPr>
        <p:spPr>
          <a:xfrm>
            <a:off x="1679413" y="4597308"/>
            <a:ext cx="2645" cy="1020433"/>
          </a:xfrm>
          <a:prstGeom prst="straightConnector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Rectangle à coins arrondis 40">
            <a:extLst>
              <a:ext uri="{FF2B5EF4-FFF2-40B4-BE49-F238E27FC236}">
                <a16:creationId xmlns:a16="http://schemas.microsoft.com/office/drawing/2014/main" id="{BDF50E63-E2A2-FFCD-1C22-4EEB88535604}"/>
              </a:ext>
            </a:extLst>
          </p:cNvPr>
          <p:cNvSpPr/>
          <p:nvPr/>
        </p:nvSpPr>
        <p:spPr>
          <a:xfrm>
            <a:off x="458058" y="6482833"/>
            <a:ext cx="2448000" cy="540000"/>
          </a:xfrm>
          <a:prstGeom prst="roundRect">
            <a:avLst/>
          </a:prstGeom>
          <a:solidFill>
            <a:schemeClr val="accent6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Transport Information Filter (TIF)</a:t>
            </a:r>
          </a:p>
          <a:p>
            <a:pPr algn="ctr"/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enumerate all</a:t>
            </a:r>
          </a:p>
          <a:p>
            <a:pPr algn="ctr"/>
            <a:r>
              <a:rPr lang="fr-FR" sz="900" noProof="1">
                <a:solidFill>
                  <a:schemeClr val="tx1"/>
                </a:solidFill>
                <a:latin typeface="Consolas" panose="020B0609020204030204" pitchFamily="49" charset="0"/>
                <a:ea typeface="Arial Rounded MT Bold" charset="0"/>
                <a:cs typeface="Arial Rounded MT Bold" charset="0"/>
              </a:rPr>
              <a:t>KSCATEGORY_BDA_TRANSPORT_INFORMATION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F6FAFA5-2FDA-9C3E-A54A-57DC9F2D5783}"/>
              </a:ext>
            </a:extLst>
          </p:cNvPr>
          <p:cNvCxnSpPr>
            <a:stCxn id="13" idx="2"/>
            <a:endCxn id="15" idx="0"/>
          </p:cNvCxnSpPr>
          <p:nvPr/>
        </p:nvCxnSpPr>
        <p:spPr>
          <a:xfrm>
            <a:off x="1682058" y="6157741"/>
            <a:ext cx="0" cy="325092"/>
          </a:xfrm>
          <a:prstGeom prst="straightConnector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0C6387A-A145-829F-E895-DF4FCA595274}"/>
              </a:ext>
            </a:extLst>
          </p:cNvPr>
          <p:cNvSpPr txBox="1"/>
          <p:nvPr/>
        </p:nvSpPr>
        <p:spPr>
          <a:xfrm>
            <a:off x="3497519" y="1520058"/>
            <a:ext cx="3905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Gadugi" panose="020B0502040204020203" pitchFamily="34" charset="0"/>
                <a:ea typeface="Gadugi" panose="020B0502040204020203" pitchFamily="34" charset="0"/>
              </a:rPr>
              <a:t>put</a:t>
            </a:r>
            <a:endParaRPr lang="en-US" sz="900" dirty="0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18" name="Rectangle à coins arrondis 40">
            <a:extLst>
              <a:ext uri="{FF2B5EF4-FFF2-40B4-BE49-F238E27FC236}">
                <a16:creationId xmlns:a16="http://schemas.microsoft.com/office/drawing/2014/main" id="{4EE2F2C8-11B4-53ED-C1E9-9AC2F4F38066}"/>
              </a:ext>
            </a:extLst>
          </p:cNvPr>
          <p:cNvSpPr/>
          <p:nvPr/>
        </p:nvSpPr>
        <p:spPr>
          <a:xfrm>
            <a:off x="4098679" y="4921018"/>
            <a:ext cx="1987061" cy="377331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900" noProof="1">
                <a:solidFill>
                  <a:schemeClr val="tx1"/>
                </a:solidFill>
                <a:latin typeface="Consolas" panose="020B0609020204030204" pitchFamily="49" charset="0"/>
                <a:ea typeface="Arial Rounded MT Bold" charset="0"/>
                <a:cs typeface="Arial Rounded MT Bold" charset="0"/>
              </a:rPr>
              <a:t>ts::Tuner</a:t>
            </a:r>
            <a:r>
              <a:rPr lang="fr-FR" sz="900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 class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8CD4787-1C50-5601-E10F-03C22CABFAC7}"/>
              </a:ext>
            </a:extLst>
          </p:cNvPr>
          <p:cNvCxnSpPr>
            <a:stCxn id="11" idx="3"/>
            <a:endCxn id="18" idx="1"/>
          </p:cNvCxnSpPr>
          <p:nvPr/>
        </p:nvCxnSpPr>
        <p:spPr>
          <a:xfrm flipV="1">
            <a:off x="3213584" y="5109684"/>
            <a:ext cx="885095" cy="9997"/>
          </a:xfrm>
          <a:prstGeom prst="straightConnector1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accent1"/>
            </a:solidFill>
            <a:prstDash val="sys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2B0B02F-5016-B85C-7CB9-0D19D4016AAF}"/>
              </a:ext>
            </a:extLst>
          </p:cNvPr>
          <p:cNvSpPr txBox="1"/>
          <p:nvPr/>
        </p:nvSpPr>
        <p:spPr>
          <a:xfrm>
            <a:off x="3396073" y="4883018"/>
            <a:ext cx="4725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Gadugi" panose="020B0502040204020203" pitchFamily="34" charset="0"/>
                <a:ea typeface="Gadugi" panose="020B0502040204020203" pitchFamily="34" charset="0"/>
              </a:rPr>
              <a:t>Read</a:t>
            </a:r>
            <a:endParaRPr lang="en-US" sz="900" dirty="0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0D62BD-2D40-5FC9-6199-ABA7795BCBC9}"/>
              </a:ext>
            </a:extLst>
          </p:cNvPr>
          <p:cNvSpPr txBox="1"/>
          <p:nvPr/>
        </p:nvSpPr>
        <p:spPr>
          <a:xfrm>
            <a:off x="3530112" y="6429079"/>
            <a:ext cx="2555628" cy="415498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fr-FR" sz="1050" b="1" dirty="0">
                <a:latin typeface="Gadugi" panose="020B0502040204020203" pitchFamily="34" charset="0"/>
                <a:ea typeface="Gadugi" panose="020B0502040204020203" pitchFamily="34" charset="0"/>
              </a:rPr>
              <a:t>DirectShow graph for</a:t>
            </a:r>
          </a:p>
          <a:p>
            <a:pPr algn="r"/>
            <a:r>
              <a:rPr lang="fr-FR" sz="1050" b="1" dirty="0">
                <a:latin typeface="Gadugi" panose="020B0502040204020203" pitchFamily="34" charset="0"/>
                <a:ea typeface="Gadugi" panose="020B0502040204020203" pitchFamily="34" charset="0"/>
              </a:rPr>
              <a:t> TSDuck tuner on Windows</a:t>
            </a:r>
            <a:endParaRPr lang="en-US" sz="1050" b="1" dirty="0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146D7F0-AE5B-324F-F23D-0220454D7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421" y="6844577"/>
            <a:ext cx="413355" cy="9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83</Words>
  <Application>Microsoft Office PowerPoint</Application>
  <PresentationFormat>A4 Paper (210x297 mm)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Consolas</vt:lpstr>
      <vt:lpstr>Gadugi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2024-06-10T10:04:54Z</dcterms:modified>
</cp:coreProperties>
</file>